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6" r:id="rId2"/>
    <p:sldId id="263" r:id="rId3"/>
    <p:sldId id="264" r:id="rId4"/>
    <p:sldId id="282" r:id="rId5"/>
    <p:sldId id="281" r:id="rId6"/>
    <p:sldId id="270" r:id="rId7"/>
    <p:sldId id="283" r:id="rId8"/>
    <p:sldId id="285" r:id="rId9"/>
    <p:sldId id="312" r:id="rId10"/>
    <p:sldId id="294" r:id="rId11"/>
    <p:sldId id="287" r:id="rId12"/>
    <p:sldId id="288" r:id="rId13"/>
    <p:sldId id="289" r:id="rId14"/>
    <p:sldId id="290" r:id="rId15"/>
    <p:sldId id="291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295" r:id="rId3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01" autoAdjust="0"/>
  </p:normalViewPr>
  <p:slideViewPr>
    <p:cSldViewPr>
      <p:cViewPr varScale="1">
        <p:scale>
          <a:sx n="69" d="100"/>
          <a:sy n="69" d="100"/>
        </p:scale>
        <p:origin x="739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E0280-7C96-430D-89C6-5ACB15103646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F8C28-F9CA-4B3A-BAD5-81A58B878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23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212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3F2C3-5844-4719-9DAD-2951BEA5CC8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775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351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861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517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431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788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905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731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2618-83BB-48E2-86D3-9F47CEB1F889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654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Добавить иконки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тематические к выгодам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3F2C3-5844-4719-9DAD-2951BEA5CC8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84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2A4-F29E-4EE2-9FFC-70881087A62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96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2A4-F29E-4EE2-9FFC-70881087A62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997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2A4-F29E-4EE2-9FFC-70881087A62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105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2A4-F29E-4EE2-9FFC-70881087A62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132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42A4-F29E-4EE2-9FFC-70881087A62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124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3F2C3-5844-4719-9DAD-2951BEA5CC8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523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3F2C3-5844-4719-9DAD-2951BEA5CC8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245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3F2C3-5844-4719-9DAD-2951BEA5CC8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50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41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870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ый в 1 строк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getbg.net/upload/full/www.GetBg.net_Backgrounds_Orange_gradient_background_096901_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0"/>
            <a:ext cx="9144000" cy="87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15541" y="131480"/>
            <a:ext cx="5829300" cy="534726"/>
          </a:xfrm>
        </p:spPr>
        <p:txBody>
          <a:bodyPr lIns="0" rIns="0" anchor="b">
            <a:normAutofit/>
          </a:bodyPr>
          <a:lstStyle>
            <a:lvl1pPr algn="l">
              <a:defRPr sz="3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 dirty="0" smtClean="0"/>
              <a:t>Заголовок в одну строчку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5541" y="1131570"/>
            <a:ext cx="4417321" cy="3552758"/>
          </a:xfrm>
        </p:spPr>
        <p:txBody>
          <a:bodyPr lIns="0" rIns="0">
            <a:normAutofit/>
          </a:bodyPr>
          <a:lstStyle>
            <a:lvl1pPr marL="0" indent="0" algn="l">
              <a:lnSpc>
                <a:spcPct val="110000"/>
              </a:lnSpc>
              <a:buNone/>
              <a:defRPr sz="1800" b="0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 smtClean="0"/>
              <a:t>Напиши текст сюда</a:t>
            </a:r>
          </a:p>
        </p:txBody>
      </p:sp>
    </p:spTree>
    <p:extLst>
      <p:ext uri="{BB962C8B-B14F-4D97-AF65-F5344CB8AC3E}">
        <p14:creationId xmlns:p14="http://schemas.microsoft.com/office/powerpoint/2010/main" val="3791359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971601" y="4767264"/>
            <a:ext cx="1619200" cy="273844"/>
          </a:xfrm>
          <a:prstGeom prst="rect">
            <a:avLst/>
          </a:prstGeom>
        </p:spPr>
        <p:txBody>
          <a:bodyPr/>
          <a:lstStyle/>
          <a:p>
            <a:fld id="{BE910F11-416B-4D3E-B520-F7C5EAB4A1BF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Нижний колонтитул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1619200" cy="273844"/>
          </a:xfrm>
          <a:prstGeom prst="rect">
            <a:avLst/>
          </a:prstGeom>
        </p:spPr>
        <p:txBody>
          <a:bodyPr/>
          <a:lstStyle/>
          <a:p>
            <a:fld id="{E0F85FB4-1E59-4FB9-9B60-837C8110BC5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971550" y="1203599"/>
            <a:ext cx="7200850" cy="34557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56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606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34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7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37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8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097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6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6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8B58-0240-412E-8F1A-E0B715D73500}" type="datetimeFigureOut">
              <a:rPr lang="ru-RU" smtClean="0"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9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5.png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kgnezdilova@skbkontur.r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bmart@skbkontur.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1059582"/>
            <a:ext cx="5601088" cy="210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/>
              <a:t>Основные проблемы компаний при работе с требованиями налоговых органов. </a:t>
            </a:r>
            <a:endParaRPr lang="en-US" sz="2400" dirty="0"/>
          </a:p>
          <a:p>
            <a:pPr>
              <a:lnSpc>
                <a:spcPct val="110000"/>
              </a:lnSpc>
            </a:pPr>
            <a:r>
              <a:rPr lang="ru-RU" sz="2400" dirty="0"/>
              <a:t>Рекомендации для крупнейших налогоплательщиков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2199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7504" y="51470"/>
            <a:ext cx="8635758" cy="443956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sz="2400" b="1" dirty="0" smtClean="0">
                <a:latin typeface="+mj-lt"/>
                <a:ea typeface="+mj-ea"/>
                <a:cs typeface="+mj-cs"/>
              </a:rPr>
              <a:t>НПА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254121" y="699542"/>
            <a:ext cx="8635758" cy="388843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900"/>
              </a:spcAft>
              <a:buClr>
                <a:schemeClr val="accent3"/>
              </a:buClr>
              <a:buNone/>
            </a:pPr>
            <a:r>
              <a:rPr lang="ru-RU" u="sng" dirty="0" smtClean="0">
                <a:latin typeface="+mn-lt"/>
              </a:rPr>
              <a:t>Приказ </a:t>
            </a:r>
            <a:r>
              <a:rPr lang="ru-RU" u="sng" dirty="0">
                <a:latin typeface="+mn-lt"/>
              </a:rPr>
              <a:t>ФНС России от 18.01.2017 N ММВ-7-6/16</a:t>
            </a:r>
            <a:r>
              <a:rPr lang="ru-RU" dirty="0">
                <a:latin typeface="+mn-lt"/>
              </a:rPr>
              <a:t>@ "Об утверждении формата документа, необходимого для обеспечения электронного документооборота в отношениях, регулируемых законодательством о налогах и сборах" (Зарегистрировано в Минюсте России 29.03.2017 N 46156)</a:t>
            </a:r>
          </a:p>
          <a:p>
            <a:pPr>
              <a:lnSpc>
                <a:spcPct val="150000"/>
              </a:lnSpc>
              <a:spcAft>
                <a:spcPts val="900"/>
              </a:spcAft>
              <a:buClr>
                <a:schemeClr val="accent3"/>
              </a:buClr>
            </a:pPr>
            <a:endParaRPr lang="ru-RU" dirty="0">
              <a:latin typeface="+mn-lt"/>
            </a:endParaRPr>
          </a:p>
          <a:p>
            <a:pPr>
              <a:lnSpc>
                <a:spcPct val="150000"/>
              </a:lnSpc>
              <a:spcAft>
                <a:spcPts val="900"/>
              </a:spcAft>
              <a:buClr>
                <a:schemeClr val="accent3"/>
              </a:buClr>
            </a:pPr>
            <a:endParaRPr lang="ru-RU" dirty="0">
              <a:latin typeface="+mn-lt"/>
            </a:endParaRPr>
          </a:p>
          <a:p>
            <a:pPr>
              <a:lnSpc>
                <a:spcPct val="150000"/>
              </a:lnSpc>
              <a:spcAft>
                <a:spcPts val="900"/>
              </a:spcAft>
              <a:buClr>
                <a:schemeClr val="accent3"/>
              </a:buClr>
            </a:pPr>
            <a:endParaRPr lang="ru-RU" dirty="0">
              <a:latin typeface="+mn-lt"/>
            </a:endParaRPr>
          </a:p>
          <a:p>
            <a:pPr>
              <a:lnSpc>
                <a:spcPct val="150000"/>
              </a:lnSpc>
              <a:spcAft>
                <a:spcPts val="900"/>
              </a:spcAft>
              <a:buClr>
                <a:srgbClr val="398161"/>
              </a:buClr>
            </a:pPr>
            <a:endParaRPr lang="ru-RU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4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0" y="131763"/>
            <a:ext cx="5829300" cy="534987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/>
              <a:t>Решение Контур.</a:t>
            </a:r>
            <a:r>
              <a:rPr lang="en-US" sz="2400" b="1" dirty="0"/>
              <a:t>ERP </a:t>
            </a:r>
            <a:r>
              <a:rPr lang="ru-RU" sz="2400" b="1" dirty="0"/>
              <a:t>Экстерн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470" y="696185"/>
            <a:ext cx="9018025" cy="396379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r>
              <a:rPr lang="ru-RU" sz="2400" u="sng" dirty="0"/>
              <a:t>Назначение</a:t>
            </a:r>
            <a:r>
              <a:rPr lang="ru-RU" sz="2400" dirty="0"/>
              <a:t>: отправка электронной отчетности и других заявлений</a:t>
            </a:r>
            <a:r>
              <a:rPr lang="en-US" sz="2400" dirty="0"/>
              <a:t>/</a:t>
            </a:r>
            <a:r>
              <a:rPr lang="ru-RU" sz="2400" dirty="0"/>
              <a:t> документов непосредственно из </a:t>
            </a:r>
            <a:r>
              <a:rPr lang="en-US" sz="2400" dirty="0"/>
              <a:t>SAP ERP</a:t>
            </a:r>
            <a:r>
              <a:rPr lang="ru-RU" sz="2400" dirty="0"/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400" u="sng" dirty="0" smtClean="0"/>
              <a:t>Основные </a:t>
            </a:r>
            <a:r>
              <a:rPr lang="ru-RU" sz="2400" u="sng" dirty="0"/>
              <a:t>возможности: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altLang="ja-JP" sz="700" dirty="0"/>
          </a:p>
          <a:p>
            <a:pPr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/>
              <a:t>отправка </a:t>
            </a:r>
            <a:r>
              <a:rPr lang="ru-RU" sz="2000" dirty="0">
                <a:solidFill>
                  <a:srgbClr val="C00000"/>
                </a:solidFill>
              </a:rPr>
              <a:t>НДС деклараций </a:t>
            </a:r>
            <a:r>
              <a:rPr lang="ru-RU" sz="2000" dirty="0"/>
              <a:t>с подписанием и шифрованием (Контур.</a:t>
            </a:r>
            <a:r>
              <a:rPr lang="en-US" sz="2000" dirty="0"/>
              <a:t>ERP </a:t>
            </a:r>
            <a:r>
              <a:rPr lang="ru-RU" sz="2000" dirty="0"/>
              <a:t>Крипто 2.0);</a:t>
            </a:r>
          </a:p>
          <a:p>
            <a:pPr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</a:rPr>
              <a:t>массовое</a:t>
            </a:r>
            <a:r>
              <a:rPr lang="ru-RU" sz="2000" dirty="0"/>
              <a:t> получение требований из налоговой инспекции и подготовка ответов на них;</a:t>
            </a:r>
          </a:p>
          <a:p>
            <a:pPr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C00000"/>
                </a:solidFill>
              </a:rPr>
              <a:t>массовая</a:t>
            </a:r>
            <a:r>
              <a:rPr lang="ru-RU" sz="2000" dirty="0"/>
              <a:t> отправка заявлений на постановку подразделений на учет, изменение данных по ним, а также снятия с учета с последующим запросом на получение акта сверки. </a:t>
            </a:r>
            <a:br>
              <a:rPr lang="ru-RU" sz="2000" dirty="0"/>
            </a:br>
            <a:r>
              <a:rPr lang="ru-RU" sz="2000" dirty="0"/>
              <a:t>Реализация </a:t>
            </a:r>
            <a:r>
              <a:rPr lang="ru-RU" sz="2000" dirty="0">
                <a:solidFill>
                  <a:srgbClr val="C00000"/>
                </a:solidFill>
              </a:rPr>
              <a:t>сквозного «связанного»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бизнес-процесса.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ru-RU" sz="11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34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/>
          <p:nvPr/>
        </p:nvPicPr>
        <p:blipFill>
          <a:blip r:embed="rId3"/>
          <a:stretch>
            <a:fillRect/>
          </a:stretch>
        </p:blipFill>
        <p:spPr>
          <a:xfrm>
            <a:off x="116861" y="1525652"/>
            <a:ext cx="2386475" cy="3041886"/>
          </a:xfrm>
          <a:prstGeom prst="rect">
            <a:avLst/>
          </a:prstGeom>
        </p:spPr>
      </p:pic>
      <p:pic>
        <p:nvPicPr>
          <p:cNvPr id="27" name="Рисунок 26"/>
          <p:cNvPicPr/>
          <p:nvPr/>
        </p:nvPicPr>
        <p:blipFill>
          <a:blip r:embed="rId4"/>
          <a:stretch>
            <a:fillRect/>
          </a:stretch>
        </p:blipFill>
        <p:spPr>
          <a:xfrm>
            <a:off x="2769873" y="764286"/>
            <a:ext cx="6096542" cy="3781697"/>
          </a:xfrm>
          <a:prstGeom prst="rect">
            <a:avLst/>
          </a:prstGeom>
        </p:spPr>
      </p:pic>
      <p:sp>
        <p:nvSpPr>
          <p:cNvPr id="22" name="Rectangle 12"/>
          <p:cNvSpPr/>
          <p:nvPr/>
        </p:nvSpPr>
        <p:spPr bwMode="gray">
          <a:xfrm>
            <a:off x="0" y="555526"/>
            <a:ext cx="9144000" cy="520154"/>
          </a:xfrm>
          <a:prstGeom prst="rect">
            <a:avLst/>
          </a:prstGeom>
          <a:solidFill>
            <a:srgbClr val="F0AB00"/>
          </a:solidFill>
          <a:ln w="6350" algn="ctr">
            <a:noFill/>
            <a:miter lim="800000"/>
            <a:headEnd/>
            <a:tailEnd/>
          </a:ln>
        </p:spPr>
        <p:txBody>
          <a:bodyPr lIns="67500" tIns="54000" rIns="67500" bIns="54000"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75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69873" y="4171479"/>
            <a:ext cx="365213" cy="129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2653915"/>
            <a:ext cx="1371600" cy="3138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0" name="AutoShape 137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416399" y="629108"/>
            <a:ext cx="1623191" cy="354834"/>
          </a:xfrm>
          <a:prstGeom prst="chevron">
            <a:avLst>
              <a:gd name="adj" fmla="val 17139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Получение требований из </a:t>
            </a:r>
            <a:br>
              <a:rPr lang="ru-RU" sz="750" dirty="0"/>
            </a:br>
            <a:r>
              <a:rPr lang="ru-RU" sz="750" dirty="0"/>
              <a:t>налоговой</a:t>
            </a:r>
          </a:p>
        </p:txBody>
      </p:sp>
      <p:cxnSp>
        <p:nvCxnSpPr>
          <p:cNvPr id="12" name="Соединительная линия уступом 11"/>
          <p:cNvCxnSpPr>
            <a:stCxn id="20" idx="2"/>
          </p:cNvCxnSpPr>
          <p:nvPr/>
        </p:nvCxnSpPr>
        <p:spPr>
          <a:xfrm rot="16200000" flipH="1">
            <a:off x="1848867" y="332661"/>
            <a:ext cx="299594" cy="1602155"/>
          </a:xfrm>
          <a:prstGeom prst="bentConnector2">
            <a:avLst/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6302"/>
            <a:ext cx="5829300" cy="534987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>Работа</a:t>
            </a:r>
            <a:r>
              <a:rPr lang="ru-RU" dirty="0">
                <a:latin typeface="Segoe UI" panose="020B0502040204020203" pitchFamily="34" charset="0"/>
              </a:rPr>
              <a:t> </a:t>
            </a:r>
            <a:r>
              <a:rPr lang="ru-RU" sz="2400" b="1" dirty="0"/>
              <a:t>с требованиями</a:t>
            </a:r>
          </a:p>
        </p:txBody>
      </p:sp>
      <p:cxnSp>
        <p:nvCxnSpPr>
          <p:cNvPr id="31" name="Соединительная линия уступом 30"/>
          <p:cNvCxnSpPr>
            <a:stCxn id="24" idx="3"/>
            <a:endCxn id="16" idx="1"/>
          </p:cNvCxnSpPr>
          <p:nvPr/>
        </p:nvCxnSpPr>
        <p:spPr>
          <a:xfrm>
            <a:off x="1551112" y="2810832"/>
            <a:ext cx="1218761" cy="142543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20" idx="2"/>
          </p:cNvCxnSpPr>
          <p:nvPr/>
        </p:nvCxnSpPr>
        <p:spPr>
          <a:xfrm rot="5400000">
            <a:off x="290690" y="1664853"/>
            <a:ext cx="1587808" cy="225987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71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00" y="1732993"/>
            <a:ext cx="7671434" cy="1391312"/>
          </a:xfrm>
          <a:prstGeom prst="rect">
            <a:avLst/>
          </a:prstGeom>
        </p:spPr>
      </p:pic>
      <p:sp>
        <p:nvSpPr>
          <p:cNvPr id="22" name="Rectangle 12"/>
          <p:cNvSpPr/>
          <p:nvPr/>
        </p:nvSpPr>
        <p:spPr bwMode="gray">
          <a:xfrm>
            <a:off x="0" y="957101"/>
            <a:ext cx="9144000" cy="520154"/>
          </a:xfrm>
          <a:prstGeom prst="rect">
            <a:avLst/>
          </a:prstGeom>
          <a:solidFill>
            <a:srgbClr val="F0AB00"/>
          </a:solidFill>
          <a:ln w="6350" algn="ctr">
            <a:noFill/>
            <a:miter lim="800000"/>
            <a:headEnd/>
            <a:tailEnd/>
          </a:ln>
        </p:spPr>
        <p:txBody>
          <a:bodyPr lIns="67500" tIns="54000" rIns="67500" bIns="54000"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75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AutoShape 131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1674482" y="1030681"/>
            <a:ext cx="1359980" cy="354834"/>
          </a:xfrm>
          <a:prstGeom prst="chevron">
            <a:avLst>
              <a:gd name="adj" fmla="val 17167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Отправка квитанции </a:t>
            </a:r>
            <a:br>
              <a:rPr lang="ru-RU" sz="750" dirty="0"/>
            </a:br>
            <a:r>
              <a:rPr lang="ru-RU" sz="750" dirty="0"/>
              <a:t>о приеме</a:t>
            </a:r>
            <a:endParaRPr lang="en-US" sz="750" dirty="0"/>
          </a:p>
        </p:txBody>
      </p:sp>
      <p:sp>
        <p:nvSpPr>
          <p:cNvPr id="20" name="AutoShape 137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406602" y="1030683"/>
            <a:ext cx="1272446" cy="354834"/>
          </a:xfrm>
          <a:prstGeom prst="chevron">
            <a:avLst>
              <a:gd name="adj" fmla="val 17139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…</a:t>
            </a:r>
          </a:p>
        </p:txBody>
      </p:sp>
      <p:cxnSp>
        <p:nvCxnSpPr>
          <p:cNvPr id="14" name="Соединительная линия уступом 13"/>
          <p:cNvCxnSpPr>
            <a:stCxn id="18" idx="2"/>
            <a:endCxn id="21" idx="0"/>
          </p:cNvCxnSpPr>
          <p:nvPr/>
        </p:nvCxnSpPr>
        <p:spPr>
          <a:xfrm rot="16200000" flipH="1">
            <a:off x="4427044" y="-717514"/>
            <a:ext cx="594611" cy="4800668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843610" y="1980126"/>
            <a:ext cx="562145" cy="1574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00" y="3345613"/>
            <a:ext cx="5354120" cy="1319131"/>
          </a:xfrm>
          <a:prstGeom prst="rect">
            <a:avLst/>
          </a:prstGeom>
        </p:spPr>
      </p:pic>
      <p:cxnSp>
        <p:nvCxnSpPr>
          <p:cNvPr id="25" name="Соединительная линия уступом 24"/>
          <p:cNvCxnSpPr>
            <a:stCxn id="21" idx="2"/>
            <a:endCxn id="5" idx="3"/>
          </p:cNvCxnSpPr>
          <p:nvPr/>
        </p:nvCxnSpPr>
        <p:spPr>
          <a:xfrm rot="5400000">
            <a:off x="5508916" y="2389413"/>
            <a:ext cx="1867571" cy="1363963"/>
          </a:xfrm>
          <a:prstGeom prst="bentConnector2">
            <a:avLst/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656372" y="3589106"/>
            <a:ext cx="1944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Статус «Отправлен…»</a:t>
            </a:r>
          </a:p>
        </p:txBody>
      </p:sp>
      <p:pic>
        <p:nvPicPr>
          <p:cNvPr id="1028" name="Picture 4" descr="ÐÐ°ÑÑÐ¸Ð½ÐºÐ¸ Ð¿Ð¾ Ð·Ð°Ð¿ÑÐ¾ÑÑ Ð¸Ð½ÑÐ¿ÐµÐºÑÐ¾Ñ ÑÐ½Ñ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425" y="3338675"/>
            <a:ext cx="549524" cy="57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7199014" y="4029695"/>
            <a:ext cx="1944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Статус «Завершен»</a:t>
            </a:r>
          </a:p>
        </p:txBody>
      </p:sp>
      <p:cxnSp>
        <p:nvCxnSpPr>
          <p:cNvPr id="33" name="Соединительная линия уступом 32"/>
          <p:cNvCxnSpPr/>
          <p:nvPr/>
        </p:nvCxnSpPr>
        <p:spPr>
          <a:xfrm rot="10800000" flipV="1">
            <a:off x="5760721" y="4162661"/>
            <a:ext cx="1363963" cy="122078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-6302"/>
            <a:ext cx="5829300" cy="534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/>
              <a:t>Работа</a:t>
            </a:r>
            <a:r>
              <a:rPr lang="ru-RU" dirty="0" smtClean="0">
                <a:latin typeface="Segoe UI" panose="020B0502040204020203" pitchFamily="34" charset="0"/>
              </a:rPr>
              <a:t> </a:t>
            </a:r>
            <a:r>
              <a:rPr lang="ru-RU" sz="2400" b="1" dirty="0" smtClean="0"/>
              <a:t>с требованиями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25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01" y="1171552"/>
            <a:ext cx="6637673" cy="1203827"/>
          </a:xfrm>
          <a:prstGeom prst="rect">
            <a:avLst/>
          </a:prstGeom>
        </p:spPr>
      </p:pic>
      <p:sp>
        <p:nvSpPr>
          <p:cNvPr id="22" name="Rectangle 12"/>
          <p:cNvSpPr/>
          <p:nvPr/>
        </p:nvSpPr>
        <p:spPr bwMode="gray">
          <a:xfrm>
            <a:off x="0" y="555526"/>
            <a:ext cx="9144000" cy="520154"/>
          </a:xfrm>
          <a:prstGeom prst="rect">
            <a:avLst/>
          </a:prstGeom>
          <a:solidFill>
            <a:srgbClr val="F0AB00"/>
          </a:solidFill>
          <a:ln w="6350" algn="ctr">
            <a:noFill/>
            <a:miter lim="800000"/>
            <a:headEnd/>
            <a:tailEnd/>
          </a:ln>
        </p:spPr>
        <p:txBody>
          <a:bodyPr lIns="67500" tIns="54000" rIns="67500" bIns="54000"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75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AutoShape 131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3114984" y="629105"/>
            <a:ext cx="1359980" cy="354834"/>
          </a:xfrm>
          <a:prstGeom prst="chevron">
            <a:avLst>
              <a:gd name="adj" fmla="val 17167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Подготовка ответа </a:t>
            </a:r>
            <a:br>
              <a:rPr lang="ru-RU" sz="750" dirty="0"/>
            </a:br>
            <a:r>
              <a:rPr lang="ru-RU" sz="750" dirty="0"/>
              <a:t>на требование</a:t>
            </a:r>
            <a:endParaRPr lang="en-US" sz="750" dirty="0"/>
          </a:p>
        </p:txBody>
      </p:sp>
      <p:sp>
        <p:nvSpPr>
          <p:cNvPr id="20" name="AutoShape 137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406602" y="629108"/>
            <a:ext cx="2708383" cy="354834"/>
          </a:xfrm>
          <a:prstGeom prst="chevron">
            <a:avLst>
              <a:gd name="adj" fmla="val 17139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…</a:t>
            </a:r>
          </a:p>
        </p:txBody>
      </p:sp>
      <p:cxnSp>
        <p:nvCxnSpPr>
          <p:cNvPr id="14" name="Соединительная линия уступом 13"/>
          <p:cNvCxnSpPr>
            <a:stCxn id="18" idx="2"/>
            <a:endCxn id="21" idx="0"/>
          </p:cNvCxnSpPr>
          <p:nvPr/>
        </p:nvCxnSpPr>
        <p:spPr>
          <a:xfrm rot="5400000">
            <a:off x="2996012" y="598069"/>
            <a:ext cx="382635" cy="1154375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329069" y="1366574"/>
            <a:ext cx="562145" cy="1574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296" y="2513644"/>
            <a:ext cx="4589161" cy="1234685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901276" y="2951685"/>
            <a:ext cx="378467" cy="132914"/>
          </a:xfrm>
          <a:prstGeom prst="rect">
            <a:avLst/>
          </a:prstGeom>
          <a:solidFill>
            <a:srgbClr val="05AD69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25" name="Соединительная линия уступом 24"/>
          <p:cNvCxnSpPr>
            <a:stCxn id="3" idx="2"/>
            <a:endCxn id="23" idx="0"/>
          </p:cNvCxnSpPr>
          <p:nvPr/>
        </p:nvCxnSpPr>
        <p:spPr>
          <a:xfrm rot="16200000" flipH="1">
            <a:off x="3619820" y="2480996"/>
            <a:ext cx="576306" cy="365072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1365" y="3788818"/>
            <a:ext cx="4871420" cy="828217"/>
          </a:xfrm>
          <a:prstGeom prst="rect">
            <a:avLst/>
          </a:prstGeom>
        </p:spPr>
      </p:pic>
      <p:cxnSp>
        <p:nvCxnSpPr>
          <p:cNvPr id="33" name="Соединительная линия уступом 32"/>
          <p:cNvCxnSpPr>
            <a:stCxn id="23" idx="2"/>
            <a:endCxn id="12" idx="1"/>
          </p:cNvCxnSpPr>
          <p:nvPr/>
        </p:nvCxnSpPr>
        <p:spPr>
          <a:xfrm rot="16200000" flipH="1">
            <a:off x="3586772" y="3588335"/>
            <a:ext cx="1118328" cy="110855"/>
          </a:xfrm>
          <a:prstGeom prst="bentConnector2">
            <a:avLst/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ая выноска 26"/>
          <p:cNvSpPr/>
          <p:nvPr/>
        </p:nvSpPr>
        <p:spPr>
          <a:xfrm>
            <a:off x="5282919" y="2940307"/>
            <a:ext cx="866725" cy="530466"/>
          </a:xfrm>
          <a:prstGeom prst="wedgeRectCallout">
            <a:avLst>
              <a:gd name="adj1" fmla="val 105206"/>
              <a:gd name="adj2" fmla="val 1568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Загрузка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документов 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с ПК</a:t>
            </a:r>
          </a:p>
        </p:txBody>
      </p:sp>
      <p:sp>
        <p:nvSpPr>
          <p:cNvPr id="35" name="Прямоугольная выноска 34"/>
          <p:cNvSpPr/>
          <p:nvPr/>
        </p:nvSpPr>
        <p:spPr>
          <a:xfrm>
            <a:off x="6277299" y="2945733"/>
            <a:ext cx="1359235" cy="530466"/>
          </a:xfrm>
          <a:prstGeom prst="wedgeRectCallout">
            <a:avLst>
              <a:gd name="adj1" fmla="val 29821"/>
              <a:gd name="adj2" fmla="val 15374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Загрузка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электронных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документов 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из </a:t>
            </a:r>
            <a:r>
              <a:rPr lang="en-US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SAP</a:t>
            </a:r>
            <a:endParaRPr lang="ru-RU" sz="900" dirty="0">
              <a:gradFill>
                <a:gsLst>
                  <a:gs pos="5000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Прямоугольная выноска 35"/>
          <p:cNvSpPr/>
          <p:nvPr/>
        </p:nvSpPr>
        <p:spPr>
          <a:xfrm>
            <a:off x="7713550" y="2932090"/>
            <a:ext cx="1359235" cy="530466"/>
          </a:xfrm>
          <a:prstGeom prst="wedgeRectCallout">
            <a:avLst>
              <a:gd name="adj1" fmla="val -53119"/>
              <a:gd name="adj2" fmla="val 212189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Привязка к пункту требования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878904" y="3887120"/>
            <a:ext cx="2428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Требование о предоставлении документов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902842" y="3084774"/>
            <a:ext cx="378467" cy="1329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6350"/>
            <a:ext cx="5829300" cy="534988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>Работа</a:t>
            </a:r>
            <a:r>
              <a:rPr lang="ru-RU" dirty="0">
                <a:latin typeface="Segoe UI" panose="020B0502040204020203" pitchFamily="34" charset="0"/>
              </a:rPr>
              <a:t> </a:t>
            </a:r>
            <a:r>
              <a:rPr lang="ru-RU" sz="2400" b="1" dirty="0"/>
              <a:t>с требованиями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76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01" y="2801152"/>
            <a:ext cx="8140553" cy="11276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601" y="1293251"/>
            <a:ext cx="5686499" cy="966793"/>
          </a:xfrm>
          <a:prstGeom prst="rect">
            <a:avLst/>
          </a:prstGeom>
        </p:spPr>
      </p:pic>
      <p:sp>
        <p:nvSpPr>
          <p:cNvPr id="22" name="Rectangle 12"/>
          <p:cNvSpPr/>
          <p:nvPr/>
        </p:nvSpPr>
        <p:spPr bwMode="gray">
          <a:xfrm>
            <a:off x="0" y="555526"/>
            <a:ext cx="9144000" cy="520154"/>
          </a:xfrm>
          <a:prstGeom prst="rect">
            <a:avLst/>
          </a:prstGeom>
          <a:solidFill>
            <a:srgbClr val="F0AB00"/>
          </a:solidFill>
          <a:ln w="6350" algn="ctr">
            <a:noFill/>
            <a:miter lim="800000"/>
            <a:headEnd/>
            <a:tailEnd/>
          </a:ln>
        </p:spPr>
        <p:txBody>
          <a:bodyPr lIns="67500" tIns="54000" rIns="67500" bIns="54000"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lang="en-US" sz="75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AutoShape 131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4527840" y="629108"/>
            <a:ext cx="1465864" cy="354834"/>
          </a:xfrm>
          <a:prstGeom prst="chevron">
            <a:avLst>
              <a:gd name="adj" fmla="val 17167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Подготовка документов при </a:t>
            </a:r>
            <a:br>
              <a:rPr lang="ru-RU" sz="750" dirty="0"/>
            </a:br>
            <a:r>
              <a:rPr lang="ru-RU" sz="750" dirty="0"/>
              <a:t>формировании описи</a:t>
            </a:r>
            <a:endParaRPr lang="en-US" sz="750" dirty="0"/>
          </a:p>
        </p:txBody>
      </p:sp>
      <p:sp>
        <p:nvSpPr>
          <p:cNvPr id="20" name="AutoShape 137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406601" y="629108"/>
            <a:ext cx="4121239" cy="354834"/>
          </a:xfrm>
          <a:prstGeom prst="chevron">
            <a:avLst>
              <a:gd name="adj" fmla="val 17139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…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849336" y="1483394"/>
            <a:ext cx="1144367" cy="2214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33" name="Соединительная линия уступом 32"/>
          <p:cNvCxnSpPr>
            <a:stCxn id="21" idx="2"/>
          </p:cNvCxnSpPr>
          <p:nvPr/>
        </p:nvCxnSpPr>
        <p:spPr>
          <a:xfrm rot="5400000">
            <a:off x="4032536" y="2422215"/>
            <a:ext cx="2106389" cy="671579"/>
          </a:xfrm>
          <a:prstGeom prst="bentConnector3">
            <a:avLst>
              <a:gd name="adj1" fmla="val 42093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285907" y="1288568"/>
            <a:ext cx="25392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Проверка документов:</a:t>
            </a:r>
          </a:p>
          <a:p>
            <a:pPr marL="214313" indent="-214313">
              <a:buFontTx/>
              <a:buChar char="-"/>
            </a:pPr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привязка к пунктам требования</a:t>
            </a:r>
          </a:p>
          <a:p>
            <a:pPr marL="214313" indent="-214313">
              <a:buFontTx/>
              <a:buChar char="-"/>
            </a:pPr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имя документа для сканов</a:t>
            </a:r>
          </a:p>
          <a:p>
            <a:pPr marL="214313" indent="-214313">
              <a:buFontTx/>
              <a:buChar char="-"/>
            </a:pPr>
            <a:r>
              <a:rPr lang="ru-RU" sz="1050" dirty="0">
                <a:gradFill>
                  <a:gsLst>
                    <a:gs pos="5000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</a:p>
        </p:txBody>
      </p:sp>
      <p:sp>
        <p:nvSpPr>
          <p:cNvPr id="24" name="AutoShape 131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5984309" y="634521"/>
            <a:ext cx="1465864" cy="354834"/>
          </a:xfrm>
          <a:prstGeom prst="chevron">
            <a:avLst>
              <a:gd name="adj" fmla="val 17167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Проверка и отправка</a:t>
            </a:r>
            <a:endParaRPr lang="en-US" sz="750" dirty="0"/>
          </a:p>
        </p:txBody>
      </p:sp>
      <p:sp>
        <p:nvSpPr>
          <p:cNvPr id="26" name="AutoShape 131">
            <a:hlinkClick r:id="" action="ppaction://noaction"/>
          </p:cNvPr>
          <p:cNvSpPr>
            <a:spLocks noChangeAspect="1" noChangeArrowheads="1"/>
          </p:cNvSpPr>
          <p:nvPr/>
        </p:nvSpPr>
        <p:spPr bwMode="auto">
          <a:xfrm>
            <a:off x="7440778" y="630539"/>
            <a:ext cx="1465864" cy="354834"/>
          </a:xfrm>
          <a:prstGeom prst="chevron">
            <a:avLst>
              <a:gd name="adj" fmla="val 17167"/>
            </a:avLst>
          </a:prstGeom>
          <a:solidFill>
            <a:schemeClr val="bg2"/>
          </a:solidFill>
          <a:ln w="31750" algn="ctr">
            <a:solidFill>
              <a:srgbClr val="008853"/>
            </a:solidFill>
            <a:miter lim="800000"/>
            <a:headEnd/>
            <a:tailEnd/>
          </a:ln>
          <a:effectLst/>
        </p:spPr>
        <p:txBody>
          <a:bodyPr wrap="none" lIns="57587" tIns="28793" rIns="57587" bIns="28793" anchor="ctr"/>
          <a:lstStyle/>
          <a:p>
            <a:pPr algn="ctr"/>
            <a:r>
              <a:rPr lang="ru-RU" sz="750" dirty="0"/>
              <a:t>Отслеживание статуса</a:t>
            </a:r>
            <a:endParaRPr lang="en-US" sz="75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935909" y="3015719"/>
            <a:ext cx="1048399" cy="1684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30" name="Соединительная линия уступом 29"/>
          <p:cNvCxnSpPr>
            <a:stCxn id="29" idx="2"/>
            <a:endCxn id="31" idx="0"/>
          </p:cNvCxnSpPr>
          <p:nvPr/>
        </p:nvCxnSpPr>
        <p:spPr>
          <a:xfrm rot="5400000">
            <a:off x="5020296" y="3623993"/>
            <a:ext cx="879628" cy="1"/>
          </a:xfrm>
          <a:prstGeom prst="bentConnector3">
            <a:avLst>
              <a:gd name="adj1" fmla="val 50000"/>
            </a:avLst>
          </a:prstGeom>
          <a:ln w="38100">
            <a:solidFill>
              <a:srgbClr val="0088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4" descr="ÐÐ°ÑÑÐ¸Ð½ÐºÐ¸ Ð¿Ð¾ Ð·Ð°Ð¿ÑÐ¾ÑÑ Ð¸Ð½ÑÐ¿ÐµÐºÑÐ¾Ñ ÑÐ½Ñ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346" y="4063807"/>
            <a:ext cx="549524" cy="57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0" y="-6350"/>
            <a:ext cx="5829300" cy="53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smtClean="0"/>
              <a:t>Работа</a:t>
            </a:r>
            <a:r>
              <a:rPr lang="ru-RU" smtClean="0">
                <a:latin typeface="Segoe UI" panose="020B0502040204020203" pitchFamily="34" charset="0"/>
              </a:rPr>
              <a:t> </a:t>
            </a:r>
            <a:r>
              <a:rPr lang="ru-RU" sz="2400" b="1" smtClean="0"/>
              <a:t>с требованиями</a:t>
            </a:r>
            <a:endParaRPr lang="ru-RU" sz="2400" b="1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92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8956"/>
            <a:ext cx="5844886" cy="572381"/>
          </a:xfrm>
        </p:spPr>
        <p:txBody>
          <a:bodyPr>
            <a:normAutofit/>
          </a:bodyPr>
          <a:lstStyle/>
          <a:p>
            <a:r>
              <a:rPr lang="ru-RU" sz="2700" b="1" dirty="0">
                <a:ea typeface="+mn-ea"/>
                <a:cs typeface="+mn-cs"/>
              </a:rPr>
              <a:t>Установка Коннектора с </a:t>
            </a:r>
            <a:r>
              <a:rPr lang="en-US" sz="2700" b="1" dirty="0">
                <a:ea typeface="+mn-ea"/>
                <a:cs typeface="+mn-cs"/>
              </a:rPr>
              <a:t>web-</a:t>
            </a:r>
            <a:r>
              <a:rPr lang="ru-RU" sz="2700" b="1" dirty="0">
                <a:ea typeface="+mn-ea"/>
                <a:cs typeface="+mn-cs"/>
              </a:rPr>
              <a:t>диска</a:t>
            </a:r>
            <a:endParaRPr lang="en-US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4684" t="9508" r="24810" b="30792"/>
          <a:stretch/>
        </p:blipFill>
        <p:spPr>
          <a:xfrm>
            <a:off x="323528" y="843558"/>
            <a:ext cx="5330801" cy="338686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7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21906"/>
            <a:ext cx="8712968" cy="4138075"/>
          </a:xfrm>
          <a:prstGeom prst="rect">
            <a:avLst/>
          </a:prstGeom>
        </p:spPr>
        <p:txBody>
          <a:bodyPr wrap="square" lIns="0" rtlCol="0" anchor="t">
            <a:noAutofit/>
          </a:bodyPr>
          <a:lstStyle/>
          <a:p>
            <a:r>
              <a:rPr lang="ru-RU" sz="2200" dirty="0">
                <a:cs typeface="Segoe UI Semibold" panose="020B0702040204020203" pitchFamily="34" charset="0"/>
              </a:rPr>
              <a:t>Модуль для оперативной отправки через ТКС большого объема документов в налоговую инспекцию: </a:t>
            </a:r>
          </a:p>
          <a:p>
            <a:endParaRPr lang="ru-RU" sz="2200" dirty="0">
              <a:cs typeface="Segoe UI Semibold" panose="020B0702040204020203" pitchFamily="34" charset="0"/>
            </a:endParaRP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200" dirty="0">
                <a:cs typeface="Segoe UI Semilight" panose="020B0402040204020203" pitchFamily="34" charset="0"/>
              </a:rPr>
              <a:t>в ответ на «Требование о предоставлении документов (информации)» (форма КНД 1165013) </a:t>
            </a: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endParaRPr lang="ru-RU" sz="2200" dirty="0">
              <a:cs typeface="Segoe UI Semilight" panose="020B0402040204020203" pitchFamily="34" charset="0"/>
            </a:endParaRP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200" dirty="0">
                <a:cs typeface="Segoe UI Semilight" panose="020B0402040204020203" pitchFamily="34" charset="0"/>
              </a:rPr>
              <a:t>в ответ на «Требование о представлении пояснений» (форма КНД 1165050) </a:t>
            </a: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endParaRPr lang="ru-RU" sz="2200" dirty="0">
              <a:cs typeface="Segoe UI Semilight" panose="020B0402040204020203" pitchFamily="34" charset="0"/>
            </a:endParaRP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200" dirty="0">
                <a:cs typeface="Segoe UI Semilight" panose="020B0402040204020203" pitchFamily="34" charset="0"/>
              </a:rPr>
              <a:t>Первичные документы к декларации, например,  подтверждающие право организации на применение нулевой ставки НДС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14076"/>
            <a:ext cx="64050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>
                <a:latin typeface="+mj-lt"/>
              </a:rPr>
              <a:t>Коннектор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0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16682" y="32449"/>
            <a:ext cx="623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В ответ на «Требование о предоставлении документов (информации)»</a:t>
            </a:r>
          </a:p>
        </p:txBody>
      </p:sp>
      <p:sp>
        <p:nvSpPr>
          <p:cNvPr id="4" name="AutoShape 12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116682" y="-4738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14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230982" y="-3595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3074" name="Рисунок 2" descr="image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2" y="1369763"/>
            <a:ext cx="8675644" cy="249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6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00208" y="57448"/>
            <a:ext cx="6238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В ответ на «Требование о представлении пояснений» </a:t>
            </a:r>
          </a:p>
        </p:txBody>
      </p:sp>
      <p:sp>
        <p:nvSpPr>
          <p:cNvPr id="4" name="AutoShape 12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116682" y="-4738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14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230982" y="-3595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2050" name="Picture 2" descr="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1419760"/>
            <a:ext cx="8688979" cy="244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55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88357" y="613912"/>
            <a:ext cx="6378224" cy="15977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tx1"/>
                </a:solidFill>
              </a:rPr>
              <a:t>Требование о представлении пояснений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Ст. 88 НК РФ</a:t>
            </a:r>
          </a:p>
          <a:p>
            <a:r>
              <a:rPr lang="ru-RU" sz="2400" i="1" dirty="0">
                <a:solidFill>
                  <a:schemeClr val="tx1"/>
                </a:solidFill>
              </a:rPr>
              <a:t>Представляются пояснения, </a:t>
            </a:r>
          </a:p>
          <a:p>
            <a:r>
              <a:rPr lang="ru-RU" sz="2400" i="1" dirty="0">
                <a:solidFill>
                  <a:schemeClr val="tx1"/>
                </a:solidFill>
              </a:rPr>
              <a:t>Есть </a:t>
            </a:r>
            <a:r>
              <a:rPr lang="ru-RU" sz="2400" b="1" i="1" u="sng" dirty="0">
                <a:solidFill>
                  <a:schemeClr val="tx1"/>
                </a:solidFill>
              </a:rPr>
              <a:t>право</a:t>
            </a:r>
            <a:r>
              <a:rPr lang="ru-RU" sz="2400" i="1" dirty="0">
                <a:solidFill>
                  <a:schemeClr val="tx1"/>
                </a:solidFill>
              </a:rPr>
              <a:t> представить документы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8357" y="2530187"/>
            <a:ext cx="6389512" cy="1607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Требование </a:t>
            </a:r>
            <a:r>
              <a:rPr lang="ru-RU" sz="2400" dirty="0">
                <a:solidFill>
                  <a:schemeClr val="tx1"/>
                </a:solidFill>
              </a:rPr>
              <a:t>о представлении документов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Ст. 93, 93.1 НК РФ</a:t>
            </a:r>
          </a:p>
          <a:p>
            <a:r>
              <a:rPr lang="ru-RU" sz="2400" i="1" dirty="0">
                <a:solidFill>
                  <a:schemeClr val="tx1"/>
                </a:solidFill>
              </a:rPr>
              <a:t>Представляются документы (информация</a:t>
            </a:r>
            <a:r>
              <a:rPr lang="ru-RU" sz="2400" i="1" dirty="0" smtClean="0">
                <a:solidFill>
                  <a:schemeClr val="tx1"/>
                </a:solidFill>
              </a:rPr>
              <a:t>)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7" y="740764"/>
            <a:ext cx="1062337" cy="11509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7" y="2905328"/>
            <a:ext cx="1325924" cy="105013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21853"/>
            <a:ext cx="7804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Виды требований, направляемых налоговыми органами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20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79512" y="123478"/>
            <a:ext cx="6238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Документы к декларации</a:t>
            </a:r>
          </a:p>
        </p:txBody>
      </p:sp>
      <p:pic>
        <p:nvPicPr>
          <p:cNvPr id="1027" name="Picture 4" descr="image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9542"/>
            <a:ext cx="8568897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15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9" y="1742306"/>
            <a:ext cx="2696465" cy="905620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Отправка документов из папки на компьютере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1029" y="1744347"/>
            <a:ext cx="2686891" cy="628622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Отправка документов из Диадок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732" y="771550"/>
            <a:ext cx="835819" cy="9644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19994" y="1744347"/>
            <a:ext cx="2686891" cy="628622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Автоматическое формирование описи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21438" y="3770109"/>
            <a:ext cx="2686891" cy="628622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Приведение сканов к требованиям ФНС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9" y="2688076"/>
            <a:ext cx="971550" cy="971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9" y="3770109"/>
            <a:ext cx="2686891" cy="628622"/>
          </a:xfrm>
          <a:prstGeom prst="rect">
            <a:avLst/>
          </a:prstGeom>
          <a:noFill/>
        </p:spPr>
        <p:txBody>
          <a:bodyPr wrap="square" lIns="73902" tIns="36951" rIns="73902" bIns="36951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Отправка сканов и </a:t>
            </a: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xml </a:t>
            </a:r>
            <a:r>
              <a:rPr lang="ru-RU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документов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994" y="2686259"/>
            <a:ext cx="950119" cy="9715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1029" y="809301"/>
            <a:ext cx="928688" cy="9286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8" y="860126"/>
            <a:ext cx="1276559" cy="8821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2462" y="105962"/>
            <a:ext cx="4005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Возможности Коннектора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27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6478" t="20722" r="26363" b="17102"/>
          <a:stretch/>
        </p:blipFill>
        <p:spPr>
          <a:xfrm>
            <a:off x="259773" y="699542"/>
            <a:ext cx="5424028" cy="381642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371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135" t="21999" r="38751" b="3900"/>
          <a:stretch/>
        </p:blipFill>
        <p:spPr>
          <a:xfrm>
            <a:off x="251520" y="699542"/>
            <a:ext cx="5904656" cy="388434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365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477" t="22851" r="41022" b="3687"/>
          <a:stretch/>
        </p:blipFill>
        <p:spPr>
          <a:xfrm>
            <a:off x="214907" y="699542"/>
            <a:ext cx="5597421" cy="381642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82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6774" t="32729" r="26705" b="31857"/>
          <a:stretch/>
        </p:blipFill>
        <p:spPr>
          <a:xfrm>
            <a:off x="288657" y="771550"/>
            <a:ext cx="6558042" cy="266429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1366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159" t="25407" r="27273" b="24129"/>
          <a:stretch/>
        </p:blipFill>
        <p:spPr>
          <a:xfrm>
            <a:off x="251520" y="771550"/>
            <a:ext cx="5760640" cy="340466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925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875" t="21097" r="26875" b="20911"/>
          <a:stretch/>
        </p:blipFill>
        <p:spPr>
          <a:xfrm>
            <a:off x="251520" y="771550"/>
            <a:ext cx="5328592" cy="375641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53117"/>
            <a:ext cx="54726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+mj-lt"/>
              </a:rPr>
              <a:t>Новый интерфейс Коннектора</a:t>
            </a:r>
            <a:endParaRPr lang="ru-RU" sz="27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435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4"/>
          <a:stretch/>
        </p:blipFill>
        <p:spPr>
          <a:xfrm>
            <a:off x="395536" y="511227"/>
            <a:ext cx="7056784" cy="41078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07"/>
            <a:ext cx="594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Отправка документов из Диадок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0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14" y="1656607"/>
            <a:ext cx="664194" cy="6093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771550"/>
            <a:ext cx="5844394" cy="38884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13530"/>
            <a:ext cx="688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Виды документов, отправляемых из Диадок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33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620" y="-20538"/>
            <a:ext cx="7804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Требования о представлении пояснений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4225820" y="604900"/>
            <a:ext cx="3208565" cy="802386"/>
          </a:xfrm>
          <a:prstGeom prst="homePlate">
            <a:avLst/>
          </a:prstGeom>
          <a:noFill/>
          <a:ln w="222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Требование о представлении пояснений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47107" y="573313"/>
            <a:ext cx="2416628" cy="8023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Камеральная проверка по НДС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51" y="2014109"/>
            <a:ext cx="957164" cy="1005023"/>
          </a:xfrm>
          <a:prstGeom prst="rect">
            <a:avLst/>
          </a:prstGeom>
        </p:spPr>
      </p:pic>
      <p:pic>
        <p:nvPicPr>
          <p:cNvPr id="15" name="Picture 55" descr="C:\Users\sapogoff\Documents\sapogoff_work\SKB Kontur\01_presentation_templates\03_final\wmf_icons\пользователь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712" y="1794314"/>
            <a:ext cx="1003828" cy="112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трелка влево 16"/>
          <p:cNvSpPr/>
          <p:nvPr/>
        </p:nvSpPr>
        <p:spPr>
          <a:xfrm>
            <a:off x="1547664" y="1456871"/>
            <a:ext cx="5625194" cy="1003446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9" name="Picture 28" descr="C:\Users\sapogoff\Documents\sapogoff_work\SKB Kontur\01_presentation_templates\03_final\wmf_icons\иксемелька.wm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715" y="1656606"/>
            <a:ext cx="557107" cy="60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347107" y="2727604"/>
            <a:ext cx="2416628" cy="8023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Камеральная проверка по другим налогам</a:t>
            </a:r>
          </a:p>
        </p:txBody>
      </p:sp>
      <p:sp>
        <p:nvSpPr>
          <p:cNvPr id="23" name="Пятиугольник 22"/>
          <p:cNvSpPr/>
          <p:nvPr/>
        </p:nvSpPr>
        <p:spPr>
          <a:xfrm>
            <a:off x="4225820" y="2750396"/>
            <a:ext cx="3208565" cy="802386"/>
          </a:xfrm>
          <a:prstGeom prst="homePlate">
            <a:avLst/>
          </a:prstGeom>
          <a:noFill/>
          <a:ln w="2222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Требование о представлении пояснений</a:t>
            </a:r>
          </a:p>
        </p:txBody>
      </p:sp>
      <p:sp>
        <p:nvSpPr>
          <p:cNvPr id="30" name="Стрелка влево 29"/>
          <p:cNvSpPr/>
          <p:nvPr/>
        </p:nvSpPr>
        <p:spPr>
          <a:xfrm>
            <a:off x="1547664" y="3549324"/>
            <a:ext cx="5625194" cy="1003446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или</a:t>
            </a:r>
          </a:p>
        </p:txBody>
      </p:sp>
      <p:pic>
        <p:nvPicPr>
          <p:cNvPr id="31" name="Picture 54" descr="C:\Users\sapogoff\Documents\sapogoff_work\SKB Kontur\01_presentation_templates\03_final\wmf_icons\печать.wmf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108" y="3804284"/>
            <a:ext cx="547607" cy="54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3" descr="C:\Users\sapogoff\Documents\sapogoff_work\SKB Kontur\01_presentation_templates\03_final\wmf_icons\текст.wmf"/>
          <p:cNvPicPr>
            <a:picLocks noChangeAspect="1" noChangeArrowheads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77243"/>
            <a:ext cx="505111" cy="54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097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30982" y="125582"/>
            <a:ext cx="7309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+mj-lt"/>
              </a:rPr>
              <a:t>Выгоды при использовании Коннектора</a:t>
            </a:r>
          </a:p>
        </p:txBody>
      </p:sp>
      <p:sp>
        <p:nvSpPr>
          <p:cNvPr id="4" name="AutoShape 12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116682" y="-4738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14" descr="Картинки по запросу лого шереметьево"/>
          <p:cNvSpPr>
            <a:spLocks noChangeAspect="1" noChangeArrowheads="1"/>
          </p:cNvSpPr>
          <p:nvPr/>
        </p:nvSpPr>
        <p:spPr bwMode="auto">
          <a:xfrm>
            <a:off x="230982" y="-359568"/>
            <a:ext cx="3607594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34" name="TextBox 33"/>
          <p:cNvSpPr txBox="1"/>
          <p:nvPr/>
        </p:nvSpPr>
        <p:spPr>
          <a:xfrm>
            <a:off x="230982" y="633413"/>
            <a:ext cx="8658718" cy="3913885"/>
          </a:xfrm>
          <a:prstGeom prst="rect">
            <a:avLst/>
          </a:prstGeom>
        </p:spPr>
        <p:txBody>
          <a:bodyPr wrap="square" lIns="0" rtlCol="0" anchor="t">
            <a:noAutofit/>
          </a:bodyPr>
          <a:lstStyle/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Своевременное представление большого объема данных по требованию ФНС со скоростью 25 000 документов в час</a:t>
            </a: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Отправка любого количества формализованных и неформализованных документов с  папки на компьютере или из </a:t>
            </a:r>
            <a:r>
              <a:rPr 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Диадока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Экономия времени на подготовку ответов без необходимости заполнять опись, она формируется автоматически </a:t>
            </a:r>
          </a:p>
          <a:p>
            <a:pPr marL="342900" indent="-342900">
              <a:lnSpc>
                <a:spcPct val="110000"/>
              </a:lnSpc>
              <a:buClr>
                <a:srgbClr val="FE8A0A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Сокращение расходов на печать, копирование и доставку больших объемов документов в бумажном формате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85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6" y="1"/>
            <a:ext cx="914399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67744" y="2003580"/>
            <a:ext cx="4764365" cy="590690"/>
          </a:xfrm>
          <a:prstGeom prst="rect">
            <a:avLst/>
          </a:prstGeom>
          <a:noFill/>
        </p:spPr>
        <p:txBody>
          <a:bodyPr wrap="square" lIns="62563" tIns="31281" rIns="62563" bIns="31281" rtlCol="0">
            <a:spAutoFit/>
          </a:bodyPr>
          <a:lstStyle/>
          <a:p>
            <a:r>
              <a:rPr lang="ru-RU" sz="3428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Спасибо за внимание</a:t>
            </a:r>
            <a:r>
              <a:rPr lang="ru-RU" sz="3428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70006" y="3651870"/>
            <a:ext cx="3705839" cy="1417390"/>
          </a:xfrm>
          <a:prstGeom prst="rect">
            <a:avLst/>
          </a:prstGeom>
          <a:noFill/>
        </p:spPr>
        <p:txBody>
          <a:bodyPr wrap="square" lIns="62563" tIns="31281" rIns="62563" bIns="31281" rtlCol="0">
            <a:spAutoFit/>
          </a:bodyPr>
          <a:lstStyle/>
          <a:p>
            <a:r>
              <a:rPr lang="ru-RU" sz="2400" u="sng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Кристина Гнездилова</a:t>
            </a:r>
            <a:r>
              <a:rPr lang="en-US" sz="2400" u="sng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2400" u="sng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3"/>
              </a:rPr>
              <a:t>kgnezdilova@skbkontur.ru</a:t>
            </a:r>
            <a:endParaRPr lang="en-US" sz="20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u="sng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Людмила</a:t>
            </a:r>
            <a:r>
              <a:rPr lang="en-US" sz="2400" u="sng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u="sng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Мартемьянова </a:t>
            </a:r>
            <a:endParaRPr lang="en-US" sz="2400" u="sng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hlinkClick r:id="rId4"/>
              </a:rPr>
              <a:t>lbmart@skbkontur.ru</a:t>
            </a:r>
            <a:endParaRPr lang="ru-RU" sz="20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8" y="-20538"/>
            <a:ext cx="8229600" cy="651719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Работа с «</a:t>
            </a:r>
            <a:r>
              <a:rPr lang="ru-RU" sz="2400" b="1" dirty="0" err="1" smtClean="0"/>
              <a:t>автотребованиями</a:t>
            </a:r>
            <a:r>
              <a:rPr lang="ru-RU" sz="2400" b="1" dirty="0" smtClean="0"/>
              <a:t>» в </a:t>
            </a:r>
            <a:r>
              <a:rPr lang="ru-RU" sz="2400" b="1" dirty="0" err="1" smtClean="0"/>
              <a:t>Контур.НДС</a:t>
            </a:r>
            <a:r>
              <a:rPr lang="ru-RU" sz="2400" b="1" dirty="0" smtClean="0"/>
              <a:t>+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87510"/>
            <a:ext cx="1800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38267" y="4183478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konturconference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26"/>
            <a:ext cx="9144000" cy="408391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01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4313" r="18421" b="5015"/>
          <a:stretch/>
        </p:blipFill>
        <p:spPr>
          <a:xfrm>
            <a:off x="179512" y="988916"/>
            <a:ext cx="2952328" cy="244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2" y="-20538"/>
            <a:ext cx="8892480" cy="423434"/>
          </a:xfrm>
        </p:spPr>
        <p:txBody>
          <a:bodyPr>
            <a:noAutofit/>
          </a:bodyPr>
          <a:lstStyle/>
          <a:p>
            <a:pPr algn="l" defTabSz="482186">
              <a:lnSpc>
                <a:spcPct val="90000"/>
              </a:lnSpc>
              <a:defRPr sz="1800"/>
            </a:pPr>
            <a:r>
              <a:rPr lang="ru-RU" sz="2400" b="1" dirty="0"/>
              <a:t>Как сократить количество «</a:t>
            </a:r>
            <a:r>
              <a:rPr lang="ru-RU" sz="2400" b="1" dirty="0" err="1"/>
              <a:t>автотребований</a:t>
            </a:r>
            <a:r>
              <a:rPr lang="ru-RU" sz="2400" b="1" dirty="0"/>
              <a:t>» по НДС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613381"/>
            <a:ext cx="576064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16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cs typeface="Segoe UI Light" panose="020B0502040204020203" pitchFamily="34" charset="0"/>
              </a:rPr>
              <a:t>Контроль на наличии арифметических и логических ошибок в декларации</a:t>
            </a:r>
          </a:p>
          <a:p>
            <a:pPr marL="285750" indent="-285750">
              <a:spcAft>
                <a:spcPts val="316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endParaRPr lang="ru-RU" sz="2000" dirty="0">
              <a:cs typeface="Segoe UI Light" panose="020B0502040204020203" pitchFamily="34" charset="0"/>
            </a:endParaRPr>
          </a:p>
          <a:p>
            <a:pPr marL="285750" indent="-285750">
              <a:spcAft>
                <a:spcPts val="316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cs typeface="Segoe UI Light" panose="020B0502040204020203" pitchFamily="34" charset="0"/>
              </a:rPr>
              <a:t>Соблюдение Порядка ведения книг покупок и продаж (Постановление правительства №1137 от 26.12.2011 « О формах и правилах заполнения (ведения) документов, применяемых при расчетах по налогам)</a:t>
            </a:r>
          </a:p>
          <a:p>
            <a:pPr marL="285750" indent="-285750">
              <a:spcAft>
                <a:spcPts val="316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endParaRPr lang="ru-RU" sz="2000" dirty="0">
              <a:cs typeface="Segoe UI Light" panose="020B0502040204020203" pitchFamily="34" charset="0"/>
            </a:endParaRPr>
          </a:p>
          <a:p>
            <a:pPr marL="285750" indent="-285750">
              <a:spcAft>
                <a:spcPts val="316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000" dirty="0">
                <a:cs typeface="Segoe UI Light" panose="020B0502040204020203" pitchFamily="34" charset="0"/>
              </a:rPr>
              <a:t>Проверка сведений о контрагенте и сверка данных книг покупок и продаж с контрагентами </a:t>
            </a:r>
            <a:endParaRPr lang="ru-RU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3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-36512" y="21853"/>
            <a:ext cx="7804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Требования о представлении </a:t>
            </a:r>
            <a:r>
              <a:rPr lang="ru-RU" sz="2400" b="1" dirty="0" smtClean="0"/>
              <a:t>документов</a:t>
            </a:r>
            <a:endParaRPr lang="ru-RU" sz="2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51" y="2086117"/>
            <a:ext cx="957164" cy="1005023"/>
          </a:xfrm>
          <a:prstGeom prst="rect">
            <a:avLst/>
          </a:prstGeom>
        </p:spPr>
      </p:pic>
      <p:pic>
        <p:nvPicPr>
          <p:cNvPr id="15" name="Picture 55" descr="C:\Users\sapogoff\Documents\sapogoff_work\SKB Kontur\01_presentation_templates\03_final\wmf_icons\пользователь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388" y="1892061"/>
            <a:ext cx="1003828" cy="112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ятиугольник 24"/>
          <p:cNvSpPr/>
          <p:nvPr/>
        </p:nvSpPr>
        <p:spPr>
          <a:xfrm>
            <a:off x="5017349" y="648969"/>
            <a:ext cx="2800942" cy="3875691"/>
          </a:xfrm>
          <a:prstGeom prst="homePlat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Требование о представлении документов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291082" y="573295"/>
            <a:ext cx="3496942" cy="7764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КП по НДС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(возмещение, расхождения в СФ)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91082" y="1570484"/>
            <a:ext cx="3496942" cy="6314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КП по другим налогам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(льготы)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91082" y="2444534"/>
            <a:ext cx="3503257" cy="5388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КП по НДПИ, водному налогу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291083" y="3215193"/>
            <a:ext cx="3496942" cy="538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ВНП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291082" y="3985852"/>
            <a:ext cx="3496942" cy="538808"/>
          </a:xfrm>
          <a:prstGeom prst="rect">
            <a:avLst/>
          </a:prstGeom>
          <a:solidFill>
            <a:schemeClr val="bg2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Встречная проверка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9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" y="23310"/>
            <a:ext cx="6120680" cy="86409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Проблемы при отправке документов по ТКС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87510"/>
            <a:ext cx="1800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059582"/>
            <a:ext cx="5832648" cy="255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Один </a:t>
            </a:r>
            <a:r>
              <a:rPr lang="ru-RU" sz="2400" dirty="0"/>
              <a:t>файл = несколько документов;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/>
              <a:t>Большой объем документов;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/>
              <a:t>Нет электронного архива документов с </a:t>
            </a:r>
            <a:r>
              <a:rPr lang="ru-RU" sz="2400" dirty="0" smtClean="0"/>
              <a:t>реквизитами;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57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0" y="-20538"/>
            <a:ext cx="7709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+mj-lt"/>
                <a:ea typeface="+mj-ea"/>
                <a:cs typeface="+mj-cs"/>
              </a:rPr>
              <a:t>Способы представления документов в налоговый орган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46908" y="244825"/>
            <a:ext cx="7821931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ru-RU" sz="2400" u="sng" dirty="0">
                <a:solidFill>
                  <a:prstClr val="black"/>
                </a:solidFill>
                <a:cs typeface="Segoe UI Light" panose="020B0502040204020203" pitchFamily="34" charset="0"/>
              </a:rPr>
              <a:t>Лично/по почте</a:t>
            </a:r>
          </a:p>
          <a:p>
            <a:pPr marL="342900" indent="-3429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cs typeface="Segoe UI Light" panose="020B0502040204020203" pitchFamily="34" charset="0"/>
              </a:rPr>
              <a:t>Документы составленные на бумажном </a:t>
            </a:r>
            <a:r>
              <a:rPr lang="ru-RU" sz="2400" dirty="0" smtClean="0">
                <a:solidFill>
                  <a:prstClr val="black"/>
                </a:solidFill>
                <a:cs typeface="Segoe UI Light" panose="020B0502040204020203" pitchFamily="34" charset="0"/>
              </a:rPr>
              <a:t>носителе;</a:t>
            </a:r>
          </a:p>
          <a:p>
            <a:pPr marL="342900" indent="-3429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cs typeface="Segoe UI Light" panose="020B0502040204020203" pitchFamily="34" charset="0"/>
              </a:rPr>
              <a:t>Бумажные </a:t>
            </a:r>
            <a:r>
              <a:rPr lang="ru-RU" sz="2400" dirty="0">
                <a:solidFill>
                  <a:prstClr val="black"/>
                </a:solidFill>
                <a:cs typeface="Segoe UI Light" panose="020B0502040204020203" pitchFamily="34" charset="0"/>
              </a:rPr>
              <a:t>копии неформализованных электронных документов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61277" y="2571750"/>
            <a:ext cx="7821930" cy="2204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ru-RU" sz="2400" u="sng" dirty="0">
                <a:solidFill>
                  <a:prstClr val="black"/>
                </a:solidFill>
                <a:cs typeface="Segoe UI Light" panose="020B0502040204020203" pitchFamily="34" charset="0"/>
              </a:rPr>
              <a:t>В электронном виде по ТКС</a:t>
            </a:r>
          </a:p>
          <a:p>
            <a:pPr marL="342900" indent="-3429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cs typeface="Segoe UI Light" panose="020B0502040204020203" pitchFamily="34" charset="0"/>
              </a:rPr>
              <a:t>Формализованные электронные документы;</a:t>
            </a:r>
          </a:p>
          <a:p>
            <a:pPr marL="342900" indent="-342900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cs typeface="Segoe UI Light" panose="020B0502040204020203" pitchFamily="34" charset="0"/>
              </a:rPr>
              <a:t>Сканированные копии документов, составленных на бумаге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9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рямоугольник 51"/>
          <p:cNvSpPr/>
          <p:nvPr/>
        </p:nvSpPr>
        <p:spPr>
          <a:xfrm>
            <a:off x="13204" y="27153"/>
            <a:ext cx="81591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+mj-lt"/>
                <a:ea typeface="+mj-ea"/>
                <a:cs typeface="+mj-cs"/>
              </a:rPr>
              <a:t>Варианты отправки электронных документов через Контур.Экстерн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55576" y="1419622"/>
            <a:ext cx="7931798" cy="2436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45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Ручная загрузка документов в Веб интерфейс </a:t>
            </a:r>
            <a:r>
              <a:rPr lang="ru-RU" sz="2400" dirty="0" err="1" smtClean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Контур.Экстерн</a:t>
            </a:r>
            <a:endParaRPr lang="ru-RU" sz="2400" dirty="0" smtClean="0">
              <a:solidFill>
                <a:prstClr val="black"/>
              </a:solidFill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indent="-342900">
              <a:lnSpc>
                <a:spcPct val="150000"/>
              </a:lnSpc>
              <a:spcAft>
                <a:spcPts val="45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Коннектор КЭ</a:t>
            </a:r>
            <a:endParaRPr lang="ru-RU" sz="2400" dirty="0">
              <a:solidFill>
                <a:prstClr val="black"/>
              </a:solidFill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342900" indent="-342900">
              <a:lnSpc>
                <a:spcPct val="150000"/>
              </a:lnSpc>
              <a:spcAft>
                <a:spcPts val="450"/>
              </a:spcAft>
              <a:buClr>
                <a:schemeClr val="accent6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Интеграционное </a:t>
            </a:r>
            <a:r>
              <a:rPr lang="ru-RU" sz="2400" dirty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решение Контур.</a:t>
            </a:r>
            <a:r>
              <a:rPr lang="en-US" sz="2400" dirty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ERP </a:t>
            </a:r>
            <a:r>
              <a:rPr lang="ru-RU" sz="2400" dirty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Экстерн для </a:t>
            </a:r>
            <a:r>
              <a:rPr lang="en-US" sz="2400" dirty="0" smtClean="0">
                <a:solidFill>
                  <a:prstClr val="black"/>
                </a:solidFill>
                <a:ea typeface="Calibri" panose="020F0502020204030204" pitchFamily="34" charset="0"/>
                <a:cs typeface="Segoe UI Light" panose="020B0502040204020203" pitchFamily="34" charset="0"/>
              </a:rPr>
              <a:t>SAP</a:t>
            </a:r>
            <a:endParaRPr lang="ru-RU" sz="2400" dirty="0">
              <a:solidFill>
                <a:prstClr val="black"/>
              </a:solidFill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5898"/>
            <a:ext cx="914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5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656</Words>
  <Application>Microsoft Office PowerPoint</Application>
  <PresentationFormat>Экран (16:9)</PresentationFormat>
  <Paragraphs>139</Paragraphs>
  <Slides>31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Arial Unicode MS</vt:lpstr>
      <vt:lpstr>ＭＳ Ｐゴシック</vt:lpstr>
      <vt:lpstr>Arial</vt:lpstr>
      <vt:lpstr>Calibri</vt:lpstr>
      <vt:lpstr>Segoe UI</vt:lpstr>
      <vt:lpstr>Segoe UI Light</vt:lpstr>
      <vt:lpstr>Segoe UI Semibold</vt:lpstr>
      <vt:lpstr>Segoe UI Semilight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Работа с «автотребованиями» в Контур.НДС+</vt:lpstr>
      <vt:lpstr>Как сократить количество «автотребований» по НДС</vt:lpstr>
      <vt:lpstr>Презентация PowerPoint</vt:lpstr>
      <vt:lpstr>Проблемы при отправке документов по ТКС</vt:lpstr>
      <vt:lpstr>Презентация PowerPoint</vt:lpstr>
      <vt:lpstr>Презентация PowerPoint</vt:lpstr>
      <vt:lpstr>Презентация PowerPoint</vt:lpstr>
      <vt:lpstr>Решение Контур.ERP Экстерн</vt:lpstr>
      <vt:lpstr>Работа с требованиями</vt:lpstr>
      <vt:lpstr>Презентация PowerPoint</vt:lpstr>
      <vt:lpstr>Работа с требованиями</vt:lpstr>
      <vt:lpstr>Презентация PowerPoint</vt:lpstr>
      <vt:lpstr>Установка Коннектора с web-диска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Сальников Дмитрий Сергеевич</dc:creator>
  <cp:lastModifiedBy>Мартемьянова Людмила Борисовна</cp:lastModifiedBy>
  <cp:revision>72</cp:revision>
  <dcterms:created xsi:type="dcterms:W3CDTF">2017-11-01T10:41:22Z</dcterms:created>
  <dcterms:modified xsi:type="dcterms:W3CDTF">2018-09-11T11:25:51Z</dcterms:modified>
</cp:coreProperties>
</file>